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2" r:id="rId5"/>
    <p:sldId id="263" r:id="rId6"/>
    <p:sldId id="267" r:id="rId7"/>
    <p:sldId id="259" r:id="rId8"/>
    <p:sldId id="264" r:id="rId9"/>
    <p:sldId id="266" r:id="rId10"/>
    <p:sldId id="260"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8" d="100"/>
          <a:sy n="108" d="100"/>
        </p:scale>
        <p:origin x="63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D69555-EE48-4B19-812B-4E1068DBF976}"/>
              </a:ext>
            </a:extLst>
          </p:cNvPr>
          <p:cNvSpPr/>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57">
            <a:extLst>
              <a:ext uri="{FF2B5EF4-FFF2-40B4-BE49-F238E27FC236}">
                <a16:creationId xmlns:a16="http://schemas.microsoft.com/office/drawing/2014/main" id="{57AEB73D-F521-4B19-820F-12DB6BCC8406}"/>
              </a:ext>
            </a:extLst>
          </p:cNvPr>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 name="Title 1"/>
          <p:cNvSpPr>
            <a:spLocks noGrp="1"/>
          </p:cNvSpPr>
          <p:nvPr>
            <p:ph type="ctrTitle"/>
          </p:nvPr>
        </p:nvSpPr>
        <p:spPr>
          <a:xfrm>
            <a:off x="855388" y="863068"/>
            <a:ext cx="6007691" cy="4985916"/>
          </a:xfrm>
        </p:spPr>
        <p:txBody>
          <a:bodyPr anchor="ctr">
            <a:noAutofit/>
          </a:bodyPr>
          <a:lstStyle>
            <a:lvl1pPr algn="l">
              <a:lnSpc>
                <a:spcPct val="125000"/>
              </a:lnSpc>
              <a:defRPr sz="6000" b="0" cap="all" spc="150" baseline="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197352" y="863068"/>
            <a:ext cx="3351729" cy="5120069"/>
          </a:xfrm>
        </p:spPr>
        <p:txBody>
          <a:bodyPr anchor="ctr">
            <a:normAutofit/>
          </a:bodyPr>
          <a:lstStyle>
            <a:lvl1pPr marL="0" indent="0" algn="l">
              <a:lnSpc>
                <a:spcPct val="150000"/>
              </a:lnSpc>
              <a:buNone/>
              <a:defRPr sz="2400" b="0" cap="none"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Rectangle 6">
            <a:extLst>
              <a:ext uri="{FF2B5EF4-FFF2-40B4-BE49-F238E27FC236}">
                <a16:creationId xmlns:a16="http://schemas.microsoft.com/office/drawing/2014/main" id="{6B72EEBA-3A5D-41CE-8465-A45A0F65674E}"/>
              </a:ext>
            </a:extLst>
          </p:cNvPr>
          <p:cNvSpPr/>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ate Placeholder 12">
            <a:extLst>
              <a:ext uri="{FF2B5EF4-FFF2-40B4-BE49-F238E27FC236}">
                <a16:creationId xmlns:a16="http://schemas.microsoft.com/office/drawing/2014/main" id="{79F4CF2F-CDFA-4A37-837C-819D5238EAB4}"/>
              </a:ext>
            </a:extLst>
          </p:cNvPr>
          <p:cNvSpPr>
            <a:spLocks noGrp="1"/>
          </p:cNvSpPr>
          <p:nvPr>
            <p:ph type="dt" sz="half" idx="10"/>
          </p:nvPr>
        </p:nvSpPr>
        <p:spPr>
          <a:xfrm>
            <a:off x="8197353" y="6309360"/>
            <a:ext cx="2151134" cy="457200"/>
          </a:xfrm>
        </p:spPr>
        <p:txBody>
          <a:bodyPr/>
          <a:lstStyle/>
          <a:p>
            <a:pPr algn="l"/>
            <a:fld id="{0DCFB061-4267-4D9F-8017-6F550D3068DF}" type="datetime1">
              <a:rPr lang="en-US" smtClean="0"/>
              <a:t>5/4/2022</a:t>
            </a:fld>
            <a:endParaRPr lang="en-US" dirty="0"/>
          </a:p>
        </p:txBody>
      </p:sp>
      <p:sp>
        <p:nvSpPr>
          <p:cNvPr id="15" name="Footer Placeholder 14">
            <a:extLst>
              <a:ext uri="{FF2B5EF4-FFF2-40B4-BE49-F238E27FC236}">
                <a16:creationId xmlns:a16="http://schemas.microsoft.com/office/drawing/2014/main" id="{CFECE62A-61A4-407D-8F0B-D459CD977C75}"/>
              </a:ext>
            </a:extLst>
          </p:cNvPr>
          <p:cNvSpPr>
            <a:spLocks noGrp="1"/>
          </p:cNvSpPr>
          <p:nvPr>
            <p:ph type="ftr" sz="quarter" idx="11"/>
          </p:nvPr>
        </p:nvSpPr>
        <p:spPr>
          <a:xfrm>
            <a:off x="855388" y="6309360"/>
            <a:ext cx="6007691" cy="457200"/>
          </a:xfrm>
        </p:spPr>
        <p:txBody>
          <a:bodyPr/>
          <a:lstStyle>
            <a:lvl1pPr algn="r">
              <a:defRPr/>
            </a:lvl1pPr>
          </a:lstStyle>
          <a:p>
            <a:pPr algn="l"/>
            <a:endParaRPr lang="en-US" dirty="0"/>
          </a:p>
        </p:txBody>
      </p:sp>
      <p:sp>
        <p:nvSpPr>
          <p:cNvPr id="27" name="Slide Number Placeholder 26">
            <a:extLst>
              <a:ext uri="{FF2B5EF4-FFF2-40B4-BE49-F238E27FC236}">
                <a16:creationId xmlns:a16="http://schemas.microsoft.com/office/drawing/2014/main" id="{99FE60A9-FE2A-451F-9244-60FCE7FE9AD7}"/>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74572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41BC61-5547-4A60-8DA1-6699760D9972}" type="datetime1">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2603996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24B9D1C6-60D0-4CD1-8F31-F912522EB041}" type="datetime1">
              <a:rPr lang="en-US" smtClean="0"/>
              <a:t>5/4/2022</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9535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A4ED5C-5A53-433E-8A55-46F54CE81DA5}" type="datetime1">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314062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FD12B6-57DE-4B63-A723-500B050FB7DD}"/>
              </a:ext>
            </a:extLst>
          </p:cNvPr>
          <p:cNvSpPr/>
          <p:nvPr/>
        </p:nvSpPr>
        <p:spPr>
          <a:xfrm>
            <a:off x="0" y="4215384"/>
            <a:ext cx="12192000" cy="264261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316" y="1406284"/>
            <a:ext cx="10593694" cy="2597841"/>
          </a:xfrm>
        </p:spPr>
        <p:txBody>
          <a:bodyPr anchor="b">
            <a:normAutofit/>
          </a:bodyPr>
          <a:lstStyle>
            <a:lvl1pPr algn="ctr">
              <a:lnSpc>
                <a:spcPct val="125000"/>
              </a:lnSpc>
              <a:defRPr sz="4400" baseline="0">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18312" y="4527856"/>
            <a:ext cx="6559018" cy="1570245"/>
          </a:xfrm>
        </p:spPr>
        <p:txBody>
          <a:bodyPr anchor="t">
            <a:normAutofit/>
          </a:bodyPr>
          <a:lstStyle>
            <a:lvl1pPr marL="0" indent="0" algn="ctr">
              <a:lnSpc>
                <a:spcPct val="130000"/>
              </a:lnSpc>
              <a:spcBef>
                <a:spcPts val="0"/>
              </a:spcBef>
              <a:buNone/>
              <a:defRPr sz="2400" b="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5F1E2E75-4758-4930-8024-39287C962987}"/>
              </a:ext>
            </a:extLst>
          </p:cNvPr>
          <p:cNvSpPr>
            <a:spLocks noGrp="1"/>
          </p:cNvSpPr>
          <p:nvPr>
            <p:ph type="dt" sz="half" idx="10"/>
          </p:nvPr>
        </p:nvSpPr>
        <p:spPr/>
        <p:txBody>
          <a:bodyPr/>
          <a:lstStyle/>
          <a:p>
            <a:fld id="{29CABC0C-B6DF-45E9-B954-11C99AA62C3E}" type="datetime1">
              <a:rPr lang="en-US" smtClean="0"/>
              <a:t>5/4/2022</a:t>
            </a:fld>
            <a:endParaRPr lang="en-US" dirty="0"/>
          </a:p>
        </p:txBody>
      </p:sp>
      <p:sp>
        <p:nvSpPr>
          <p:cNvPr id="8" name="Footer Placeholder 7">
            <a:extLst>
              <a:ext uri="{FF2B5EF4-FFF2-40B4-BE49-F238E27FC236}">
                <a16:creationId xmlns:a16="http://schemas.microsoft.com/office/drawing/2014/main" id="{488B9949-402C-42C2-9A94-16590FC0C59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39D83F6-DAF4-4876-AA41-F246EC970F7D}"/>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11" name="Rectangle 10">
            <a:extLst>
              <a:ext uri="{FF2B5EF4-FFF2-40B4-BE49-F238E27FC236}">
                <a16:creationId xmlns:a16="http://schemas.microsoft.com/office/drawing/2014/main" id="{91613A19-DDA2-44F6-9ED4-F87771C684B8}"/>
              </a:ext>
            </a:extLst>
          </p:cNvPr>
          <p:cNvSpPr/>
          <p:nvPr/>
        </p:nvSpPr>
        <p:spPr>
          <a:xfrm>
            <a:off x="0" y="4215384"/>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4482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AB71B9-2624-4F21-93EE-35A78B1A0DAD}" type="datetime1">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83293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76667" y="658999"/>
            <a:ext cx="6166422" cy="457200"/>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76668" y="1116199"/>
            <a:ext cx="6166422" cy="20621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376668" y="3623098"/>
            <a:ext cx="6166421" cy="457200"/>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5376670" y="4102370"/>
            <a:ext cx="6166419" cy="206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D37C2A-BE2E-4840-A907-3254E2916C96}" type="datetime1">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dirty="0"/>
          </a:p>
        </p:txBody>
      </p:sp>
      <p:sp>
        <p:nvSpPr>
          <p:cNvPr id="10" name="Title 9">
            <a:extLst>
              <a:ext uri="{FF2B5EF4-FFF2-40B4-BE49-F238E27FC236}">
                <a16:creationId xmlns:a16="http://schemas.microsoft.com/office/drawing/2014/main" id="{D26B370B-8381-431F-9492-0EA1205113EE}"/>
              </a:ext>
            </a:extLst>
          </p:cNvPr>
          <p:cNvSpPr>
            <a:spLocks noGrp="1"/>
          </p:cNvSpPr>
          <p:nvPr>
            <p:ph type="title"/>
          </p:nvPr>
        </p:nvSpPr>
        <p:spPr/>
        <p:txBody>
          <a:bodyPr/>
          <a:lstStyle/>
          <a:p>
            <a:r>
              <a:rPr lang="en-US"/>
              <a:t>Click to edit Master title style</a:t>
            </a:r>
          </a:p>
        </p:txBody>
      </p:sp>
      <p:sp>
        <p:nvSpPr>
          <p:cNvPr id="12" name="Rectangle 11">
            <a:extLst>
              <a:ext uri="{FF2B5EF4-FFF2-40B4-BE49-F238E27FC236}">
                <a16:creationId xmlns:a16="http://schemas.microsoft.com/office/drawing/2014/main" id="{DCA89085-2231-4A9C-B23C-B199A9DD26C5}"/>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6456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5CD215-1C45-48A0-8534-39FFE8A7C95A}" type="datetime1">
              <a:rPr lang="en-US" smtClean="0"/>
              <a:t>5/4/2022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3125023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7CF41D3-C6B9-4E99-9321-87C4E2168F46}"/>
              </a:ext>
            </a:extLst>
          </p:cNvPr>
          <p:cNvSpPr>
            <a:spLocks noGrp="1"/>
          </p:cNvSpPr>
          <p:nvPr>
            <p:ph type="dt" sz="half" idx="10"/>
          </p:nvPr>
        </p:nvSpPr>
        <p:spPr/>
        <p:txBody>
          <a:bodyPr/>
          <a:lstStyle/>
          <a:p>
            <a:fld id="{D3363A0F-DEF3-4134-98D0-2E1276938A8B}" type="datetime1">
              <a:rPr lang="en-US" smtClean="0"/>
              <a:t>5/4/2022</a:t>
            </a:fld>
            <a:endParaRPr lang="en-US" dirty="0"/>
          </a:p>
        </p:txBody>
      </p:sp>
      <p:sp>
        <p:nvSpPr>
          <p:cNvPr id="6" name="Footer Placeholder 5">
            <a:extLst>
              <a:ext uri="{FF2B5EF4-FFF2-40B4-BE49-F238E27FC236}">
                <a16:creationId xmlns:a16="http://schemas.microsoft.com/office/drawing/2014/main" id="{8B5BC6EB-07B1-46AF-AC33-E998BC6AA43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E3A0C1-6562-4819-9E88-4C1378FD5DE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40695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CA29BA-0143-49FF-8608-DB1623D99537}"/>
              </a:ext>
            </a:extLst>
          </p:cNvPr>
          <p:cNvSpPr/>
          <p:nvPr/>
        </p:nvSpPr>
        <p:spPr>
          <a:xfrm>
            <a:off x="0" y="0"/>
            <a:ext cx="8248592"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53015" y="640079"/>
            <a:ext cx="2796066" cy="2551751"/>
          </a:xfrm>
        </p:spPr>
        <p:txBody>
          <a:bodyPr anchor="b">
            <a:normAutofit/>
          </a:bodyPr>
          <a:lstStyle>
            <a:lvl1pPr algn="l">
              <a:lnSpc>
                <a:spcPct val="135000"/>
              </a:lnSpc>
              <a:defRPr sz="3200"/>
            </a:lvl1pPr>
          </a:lstStyle>
          <a:p>
            <a:r>
              <a:rPr lang="en-US"/>
              <a:t>Click to edit Master title style</a:t>
            </a:r>
            <a:endParaRPr lang="en-US" dirty="0"/>
          </a:p>
        </p:txBody>
      </p:sp>
      <p:sp>
        <p:nvSpPr>
          <p:cNvPr id="3" name="Content Placeholder 2"/>
          <p:cNvSpPr>
            <a:spLocks noGrp="1"/>
          </p:cNvSpPr>
          <p:nvPr>
            <p:ph idx="1"/>
          </p:nvPr>
        </p:nvSpPr>
        <p:spPr>
          <a:xfrm>
            <a:off x="638818" y="640078"/>
            <a:ext cx="6969693" cy="545592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hasCustomPrompt="1"/>
          </p:nvPr>
        </p:nvSpPr>
        <p:spPr>
          <a:xfrm>
            <a:off x="8753015" y="3223803"/>
            <a:ext cx="2796066" cy="2872197"/>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3010CF18-370D-4E80-AE4C-396FFDFCAE5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ate Placeholder 9">
            <a:extLst>
              <a:ext uri="{FF2B5EF4-FFF2-40B4-BE49-F238E27FC236}">
                <a16:creationId xmlns:a16="http://schemas.microsoft.com/office/drawing/2014/main" id="{C5EBFE9C-5A22-4462-9C51-E00C03F55C3D}"/>
              </a:ext>
            </a:extLst>
          </p:cNvPr>
          <p:cNvSpPr>
            <a:spLocks noGrp="1"/>
          </p:cNvSpPr>
          <p:nvPr>
            <p:ph type="dt" sz="half" idx="10"/>
          </p:nvPr>
        </p:nvSpPr>
        <p:spPr>
          <a:xfrm>
            <a:off x="8753015" y="6309360"/>
            <a:ext cx="1734207" cy="457200"/>
          </a:xfrm>
        </p:spPr>
        <p:txBody>
          <a:bodyPr/>
          <a:lstStyle>
            <a:lvl1pPr algn="l">
              <a:defRPr/>
            </a:lvl1pPr>
          </a:lstStyle>
          <a:p>
            <a:fld id="{61A2E4C8-2960-4ADD-862C-4D9643CB15AC}" type="datetime1">
              <a:rPr lang="en-US" smtClean="0"/>
              <a:t>5/4/2022</a:t>
            </a:fld>
            <a:endParaRPr lang="en-US" dirty="0"/>
          </a:p>
        </p:txBody>
      </p:sp>
      <p:sp>
        <p:nvSpPr>
          <p:cNvPr id="11" name="Footer Placeholder 10">
            <a:extLst>
              <a:ext uri="{FF2B5EF4-FFF2-40B4-BE49-F238E27FC236}">
                <a16:creationId xmlns:a16="http://schemas.microsoft.com/office/drawing/2014/main" id="{2EBBFF2E-AA66-4B76-9139-CB000B5A45D5}"/>
              </a:ext>
            </a:extLst>
          </p:cNvPr>
          <p:cNvSpPr>
            <a:spLocks noGrp="1"/>
          </p:cNvSpPr>
          <p:nvPr>
            <p:ph type="ftr" sz="quarter" idx="11"/>
          </p:nvPr>
        </p:nvSpPr>
        <p:spPr>
          <a:xfrm>
            <a:off x="638818" y="6309360"/>
            <a:ext cx="6993867" cy="457200"/>
          </a:xfrm>
        </p:spPr>
        <p:txBody>
          <a:bodyPr/>
          <a:lstStyle/>
          <a:p>
            <a:endParaRPr lang="en-US" dirty="0"/>
          </a:p>
        </p:txBody>
      </p:sp>
      <p:sp>
        <p:nvSpPr>
          <p:cNvPr id="12" name="Slide Number Placeholder 11">
            <a:extLst>
              <a:ext uri="{FF2B5EF4-FFF2-40B4-BE49-F238E27FC236}">
                <a16:creationId xmlns:a16="http://schemas.microsoft.com/office/drawing/2014/main" id="{A44F64C4-BF20-4F6B-B650-57C71C828A6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4108371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4996" y="640079"/>
            <a:ext cx="2714085" cy="2695903"/>
          </a:xfrm>
        </p:spPr>
        <p:txBody>
          <a:bodyPr anchor="b">
            <a:noAutofit/>
          </a:bodyPr>
          <a:lstStyle>
            <a:lvl1pPr algn="l">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248592"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hasCustomPrompt="1"/>
          </p:nvPr>
        </p:nvSpPr>
        <p:spPr>
          <a:xfrm>
            <a:off x="8834996" y="3429000"/>
            <a:ext cx="2714085" cy="2508026"/>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90949BC8-9ABF-49F6-851C-5DB0B86CA70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04E1EE21-E3FA-4D43-B224-C664959637B0}"/>
              </a:ext>
            </a:extLst>
          </p:cNvPr>
          <p:cNvSpPr>
            <a:spLocks noGrp="1"/>
          </p:cNvSpPr>
          <p:nvPr>
            <p:ph type="dt" sz="half" idx="10"/>
          </p:nvPr>
        </p:nvSpPr>
        <p:spPr>
          <a:xfrm>
            <a:off x="8834997" y="6309360"/>
            <a:ext cx="1645920" cy="457200"/>
          </a:xfrm>
        </p:spPr>
        <p:txBody>
          <a:bodyPr/>
          <a:lstStyle/>
          <a:p>
            <a:fld id="{48BDEA15-09CD-4275-A8E0-385C965F48B0}" type="datetime1">
              <a:rPr lang="en-US" smtClean="0"/>
              <a:t>5/4/2022</a:t>
            </a:fld>
            <a:endParaRPr lang="en-US" dirty="0"/>
          </a:p>
        </p:txBody>
      </p:sp>
      <p:sp>
        <p:nvSpPr>
          <p:cNvPr id="7" name="Slide Number Placeholder 6">
            <a:extLst>
              <a:ext uri="{FF2B5EF4-FFF2-40B4-BE49-F238E27FC236}">
                <a16:creationId xmlns:a16="http://schemas.microsoft.com/office/drawing/2014/main" id="{A32D7F83-8993-4ED4-9F02-663CC085052F}"/>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6" name="Footer Placeholder 5">
            <a:extLst>
              <a:ext uri="{FF2B5EF4-FFF2-40B4-BE49-F238E27FC236}">
                <a16:creationId xmlns:a16="http://schemas.microsoft.com/office/drawing/2014/main" id="{8E3678B7-E511-4CE1-BEE5-89E959B9BFD6}"/>
              </a:ext>
            </a:extLst>
          </p:cNvPr>
          <p:cNvSpPr>
            <a:spLocks noGrp="1"/>
          </p:cNvSpPr>
          <p:nvPr>
            <p:ph type="ftr" sz="quarter" idx="11"/>
          </p:nvPr>
        </p:nvSpPr>
        <p:spPr>
          <a:xfrm>
            <a:off x="640080" y="6309360"/>
            <a:ext cx="4946592" cy="457200"/>
          </a:xfrm>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p>
        </p:txBody>
      </p:sp>
    </p:spTree>
    <p:extLst>
      <p:ext uri="{BB962C8B-B14F-4D97-AF65-F5344CB8AC3E}">
        <p14:creationId xmlns:p14="http://schemas.microsoft.com/office/powerpoint/2010/main" val="2036884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2917"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4AF8082C-0922-4249-A612-B415F5231620}" type="datetime1">
              <a:rPr lang="en-US" smtClean="0"/>
              <a:t>5/4/2022</a:t>
            </a:fld>
            <a:endParaRPr lang="en-US" dirty="0"/>
          </a:p>
        </p:txBody>
      </p:sp>
      <p:sp>
        <p:nvSpPr>
          <p:cNvPr id="5" name="Footer Placeholder 4"/>
          <p:cNvSpPr>
            <a:spLocks noGrp="1"/>
          </p:cNvSpPr>
          <p:nvPr>
            <p:ph type="ftr" sz="quarter" idx="3"/>
          </p:nvPr>
        </p:nvSpPr>
        <p:spPr>
          <a:xfrm>
            <a:off x="5376670" y="6309360"/>
            <a:ext cx="494659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023778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A22F210-7186-4074-94C5-FAD2C2EB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3B704A13-2568-6AB7-045B-3FD786BF758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2"/>
            <a:ext cx="12191980" cy="6858002"/>
          </a:xfrm>
          <a:prstGeom prst="rect">
            <a:avLst/>
          </a:prstGeom>
        </p:spPr>
      </p:pic>
      <p:sp>
        <p:nvSpPr>
          <p:cNvPr id="11" name="Rectangle 10">
            <a:extLst>
              <a:ext uri="{FF2B5EF4-FFF2-40B4-BE49-F238E27FC236}">
                <a16:creationId xmlns:a16="http://schemas.microsoft.com/office/drawing/2014/main" id="{11C4FED8-D85F-4B52-875F-AB6873B50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517002-AD52-C7D5-492B-FC7608DF7EFF}"/>
              </a:ext>
            </a:extLst>
          </p:cNvPr>
          <p:cNvSpPr>
            <a:spLocks noGrp="1"/>
          </p:cNvSpPr>
          <p:nvPr>
            <p:ph type="ctrTitle"/>
          </p:nvPr>
        </p:nvSpPr>
        <p:spPr>
          <a:xfrm>
            <a:off x="855663" y="863600"/>
            <a:ext cx="6007100" cy="3366494"/>
          </a:xfrm>
        </p:spPr>
        <p:txBody>
          <a:bodyPr anchor="b">
            <a:normAutofit/>
          </a:bodyPr>
          <a:lstStyle/>
          <a:p>
            <a:pPr>
              <a:lnSpc>
                <a:spcPct val="115000"/>
              </a:lnSpc>
            </a:pPr>
            <a:r>
              <a:rPr lang="en-US">
                <a:solidFill>
                  <a:schemeClr val="bg1"/>
                </a:solidFill>
              </a:rPr>
              <a:t>NBA All-Star by Smashmouth</a:t>
            </a:r>
          </a:p>
        </p:txBody>
      </p:sp>
      <p:sp>
        <p:nvSpPr>
          <p:cNvPr id="3" name="Subtitle 2">
            <a:extLst>
              <a:ext uri="{FF2B5EF4-FFF2-40B4-BE49-F238E27FC236}">
                <a16:creationId xmlns:a16="http://schemas.microsoft.com/office/drawing/2014/main" id="{928E4054-4AB4-3A9B-37DD-44AFE9F3FC8A}"/>
              </a:ext>
            </a:extLst>
          </p:cNvPr>
          <p:cNvSpPr>
            <a:spLocks noGrp="1"/>
          </p:cNvSpPr>
          <p:nvPr>
            <p:ph type="subTitle" idx="1"/>
          </p:nvPr>
        </p:nvSpPr>
        <p:spPr>
          <a:xfrm>
            <a:off x="859536" y="4290191"/>
            <a:ext cx="6074001" cy="1345689"/>
          </a:xfrm>
        </p:spPr>
        <p:txBody>
          <a:bodyPr anchor="t">
            <a:normAutofit/>
          </a:bodyPr>
          <a:lstStyle/>
          <a:p>
            <a:r>
              <a:rPr lang="en-US">
                <a:solidFill>
                  <a:schemeClr val="bg1"/>
                </a:solidFill>
              </a:rPr>
              <a:t>By William Parlan and Aaron Miller</a:t>
            </a:r>
          </a:p>
        </p:txBody>
      </p:sp>
    </p:spTree>
    <p:extLst>
      <p:ext uri="{BB962C8B-B14F-4D97-AF65-F5344CB8AC3E}">
        <p14:creationId xmlns:p14="http://schemas.microsoft.com/office/powerpoint/2010/main" val="3150288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B5D5-FB10-43C7-CF64-4DD31FBDCD8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D29DF13-D677-C03B-E811-9691BE3CEF8D}"/>
              </a:ext>
            </a:extLst>
          </p:cNvPr>
          <p:cNvSpPr>
            <a:spLocks noGrp="1"/>
          </p:cNvSpPr>
          <p:nvPr>
            <p:ph idx="1"/>
          </p:nvPr>
        </p:nvSpPr>
        <p:spPr/>
        <p:txBody>
          <a:bodyPr/>
          <a:lstStyle/>
          <a:p>
            <a:pPr marL="45720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A brief description of any ideas you have on how to improve classification for the dataset or any challenges in performing classification for the dataset.</a:t>
            </a:r>
          </a:p>
          <a:p>
            <a:pPr marL="45720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A brief showing of any key components of the code</a:t>
            </a:r>
          </a:p>
          <a:p>
            <a:pPr marL="45720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A brief breakdown of what each partner contributed to the implementation </a:t>
            </a:r>
          </a:p>
          <a:p>
            <a:pPr marL="45720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Include sources for your dataset, tutorials followed, </a:t>
            </a:r>
            <a:r>
              <a:rPr lang="en-US" sz="1100" b="0" i="0" u="none" strike="noStrike" dirty="0" err="1">
                <a:solidFill>
                  <a:srgbClr val="000000"/>
                </a:solidFill>
                <a:effectLst/>
                <a:latin typeface="Arial" panose="020B0604020202020204" pitchFamily="34" charset="0"/>
              </a:rPr>
              <a:t>Github</a:t>
            </a:r>
            <a:r>
              <a:rPr lang="en-US" sz="1100" b="0" i="0" u="none" strike="noStrike" dirty="0">
                <a:solidFill>
                  <a:srgbClr val="000000"/>
                </a:solidFill>
                <a:effectLst/>
                <a:latin typeface="Arial" panose="020B0604020202020204" pitchFamily="34" charset="0"/>
              </a:rPr>
              <a:t> repos used as references, etc.</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Note: code you submit for your project should be your original code!!</a:t>
            </a:r>
          </a:p>
          <a:p>
            <a:endParaRPr lang="en-US" dirty="0"/>
          </a:p>
        </p:txBody>
      </p:sp>
    </p:spTree>
    <p:extLst>
      <p:ext uri="{BB962C8B-B14F-4D97-AF65-F5344CB8AC3E}">
        <p14:creationId xmlns:p14="http://schemas.microsoft.com/office/powerpoint/2010/main" val="1971198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3B704A13-2568-6AB7-045B-3FD786BF758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2"/>
            <a:ext cx="12191980" cy="6858002"/>
          </a:xfrm>
          <a:prstGeom prst="rect">
            <a:avLst/>
          </a:prstGeom>
        </p:spPr>
      </p:pic>
      <p:sp>
        <p:nvSpPr>
          <p:cNvPr id="2" name="Title 1">
            <a:extLst>
              <a:ext uri="{FF2B5EF4-FFF2-40B4-BE49-F238E27FC236}">
                <a16:creationId xmlns:a16="http://schemas.microsoft.com/office/drawing/2014/main" id="{A8517002-AD52-C7D5-492B-FC7608DF7EFF}"/>
              </a:ext>
            </a:extLst>
          </p:cNvPr>
          <p:cNvSpPr>
            <a:spLocks noGrp="1"/>
          </p:cNvSpPr>
          <p:nvPr>
            <p:ph type="ctrTitle"/>
          </p:nvPr>
        </p:nvSpPr>
        <p:spPr>
          <a:xfrm>
            <a:off x="855663" y="863600"/>
            <a:ext cx="6007100" cy="3366494"/>
          </a:xfrm>
        </p:spPr>
        <p:txBody>
          <a:bodyPr anchor="b">
            <a:normAutofit/>
          </a:bodyPr>
          <a:lstStyle/>
          <a:p>
            <a:pPr>
              <a:lnSpc>
                <a:spcPct val="115000"/>
              </a:lnSpc>
            </a:pPr>
            <a:r>
              <a:rPr lang="en-US">
                <a:solidFill>
                  <a:schemeClr val="bg1"/>
                </a:solidFill>
              </a:rPr>
              <a:t>NBA All-Star by Smashmouth</a:t>
            </a:r>
          </a:p>
        </p:txBody>
      </p:sp>
      <p:sp>
        <p:nvSpPr>
          <p:cNvPr id="3" name="Subtitle 2">
            <a:extLst>
              <a:ext uri="{FF2B5EF4-FFF2-40B4-BE49-F238E27FC236}">
                <a16:creationId xmlns:a16="http://schemas.microsoft.com/office/drawing/2014/main" id="{928E4054-4AB4-3A9B-37DD-44AFE9F3FC8A}"/>
              </a:ext>
            </a:extLst>
          </p:cNvPr>
          <p:cNvSpPr>
            <a:spLocks noGrp="1"/>
          </p:cNvSpPr>
          <p:nvPr>
            <p:ph type="subTitle" idx="1"/>
          </p:nvPr>
        </p:nvSpPr>
        <p:spPr>
          <a:xfrm>
            <a:off x="859536" y="4290191"/>
            <a:ext cx="6074001" cy="1345689"/>
          </a:xfrm>
        </p:spPr>
        <p:txBody>
          <a:bodyPr anchor="t">
            <a:normAutofit/>
          </a:bodyPr>
          <a:lstStyle/>
          <a:p>
            <a:r>
              <a:rPr lang="en-US">
                <a:solidFill>
                  <a:schemeClr val="bg1"/>
                </a:solidFill>
              </a:rPr>
              <a:t>By William Parlan and Aaron Miller</a:t>
            </a:r>
          </a:p>
        </p:txBody>
      </p:sp>
    </p:spTree>
    <p:extLst>
      <p:ext uri="{BB962C8B-B14F-4D97-AF65-F5344CB8AC3E}">
        <p14:creationId xmlns:p14="http://schemas.microsoft.com/office/powerpoint/2010/main" val="1837729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AF816E-AAC2-5647-A3C6-869D018D83A8}"/>
              </a:ext>
            </a:extLst>
          </p:cNvPr>
          <p:cNvSpPr>
            <a:spLocks noGrp="1"/>
          </p:cNvSpPr>
          <p:nvPr>
            <p:ph type="title"/>
          </p:nvPr>
        </p:nvSpPr>
        <p:spPr>
          <a:xfrm>
            <a:off x="1535371" y="1044054"/>
            <a:ext cx="10013709" cy="1030360"/>
          </a:xfrm>
        </p:spPr>
        <p:txBody>
          <a:bodyPr>
            <a:normAutofit/>
          </a:bodyPr>
          <a:lstStyle/>
          <a:p>
            <a:r>
              <a:rPr lang="en-US" dirty="0">
                <a:solidFill>
                  <a:schemeClr val="bg1"/>
                </a:solidFill>
              </a:rPr>
              <a:t>Introduction</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62A7500-DCBA-EB81-FFB7-9F234A1EA46D}"/>
              </a:ext>
            </a:extLst>
          </p:cNvPr>
          <p:cNvSpPr>
            <a:spLocks noGrp="1"/>
          </p:cNvSpPr>
          <p:nvPr>
            <p:ph idx="1"/>
          </p:nvPr>
        </p:nvSpPr>
        <p:spPr>
          <a:xfrm>
            <a:off x="1535371" y="2702257"/>
            <a:ext cx="9935571" cy="3426158"/>
          </a:xfrm>
        </p:spPr>
        <p:txBody>
          <a:bodyPr anchor="t">
            <a:normAutofit/>
          </a:bodyPr>
          <a:lstStyle/>
          <a:p>
            <a:pPr marL="45720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A brief description of your personal motivation for the project</a:t>
            </a:r>
          </a:p>
          <a:p>
            <a:pPr marL="457200"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A brief description of your dataset including what type of data it contains, how many attributes, how many instances, what the class labels are, and any additional challenges (e.g., missing values, noise, continuous attributes, etc.).</a:t>
            </a:r>
          </a:p>
          <a:p>
            <a:endParaRPr lang="en-US" dirty="0"/>
          </a:p>
        </p:txBody>
      </p:sp>
    </p:spTree>
    <p:extLst>
      <p:ext uri="{BB962C8B-B14F-4D97-AF65-F5344CB8AC3E}">
        <p14:creationId xmlns:p14="http://schemas.microsoft.com/office/powerpoint/2010/main" val="2843594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77181E-E20A-6A0C-9B12-B95D632638C5}"/>
              </a:ext>
            </a:extLst>
          </p:cNvPr>
          <p:cNvSpPr>
            <a:spLocks noGrp="1"/>
          </p:cNvSpPr>
          <p:nvPr>
            <p:ph type="title"/>
          </p:nvPr>
        </p:nvSpPr>
        <p:spPr>
          <a:xfrm>
            <a:off x="642918" y="1072110"/>
            <a:ext cx="3611029" cy="1862345"/>
          </a:xfrm>
        </p:spPr>
        <p:txBody>
          <a:bodyPr>
            <a:normAutofit/>
          </a:bodyPr>
          <a:lstStyle/>
          <a:p>
            <a:pPr>
              <a:lnSpc>
                <a:spcPct val="140000"/>
              </a:lnSpc>
            </a:pPr>
            <a:r>
              <a:rPr lang="en-US" sz="2500"/>
              <a:t>Exploratory Data </a:t>
            </a:r>
            <a:br>
              <a:rPr lang="en-US" sz="2500"/>
            </a:br>
            <a:r>
              <a:rPr lang="en-US" sz="2500"/>
              <a:t>Analysis</a:t>
            </a:r>
          </a:p>
        </p:txBody>
      </p:sp>
      <p:sp>
        <p:nvSpPr>
          <p:cNvPr id="13" name="Rectangle 12">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EF20371-AD8A-2618-A16D-486C1292C23D}"/>
              </a:ext>
            </a:extLst>
          </p:cNvPr>
          <p:cNvSpPr>
            <a:spLocks noGrp="1"/>
          </p:cNvSpPr>
          <p:nvPr>
            <p:ph idx="1"/>
          </p:nvPr>
        </p:nvSpPr>
        <p:spPr>
          <a:xfrm>
            <a:off x="637874" y="2934455"/>
            <a:ext cx="3616073" cy="2840139"/>
          </a:xfrm>
        </p:spPr>
        <p:txBody>
          <a:bodyPr anchor="t">
            <a:normAutofit/>
          </a:bodyPr>
          <a:lstStyle/>
          <a:p>
            <a:pPr>
              <a:lnSpc>
                <a:spcPct val="130000"/>
              </a:lnSpc>
            </a:pPr>
            <a:endParaRPr lang="en-US" sz="1400" dirty="0"/>
          </a:p>
        </p:txBody>
      </p:sp>
      <p:pic>
        <p:nvPicPr>
          <p:cNvPr id="5" name="Picture 4" descr="Financial graphs on a dark display">
            <a:extLst>
              <a:ext uri="{FF2B5EF4-FFF2-40B4-BE49-F238E27FC236}">
                <a16:creationId xmlns:a16="http://schemas.microsoft.com/office/drawing/2014/main" id="{B5C211AA-BFD5-3E64-3068-E582080EA0AC}"/>
              </a:ext>
            </a:extLst>
          </p:cNvPr>
          <p:cNvPicPr>
            <a:picLocks noChangeAspect="1"/>
          </p:cNvPicPr>
          <p:nvPr/>
        </p:nvPicPr>
        <p:blipFill rotWithShape="1">
          <a:blip r:embed="rId2"/>
          <a:srcRect l="3939" r="9749" b="2"/>
          <a:stretch/>
        </p:blipFill>
        <p:spPr>
          <a:xfrm>
            <a:off x="4695713" y="713436"/>
            <a:ext cx="7500472" cy="5431128"/>
          </a:xfrm>
          <a:prstGeom prst="rect">
            <a:avLst/>
          </a:prstGeom>
        </p:spPr>
      </p:pic>
      <p:sp>
        <p:nvSpPr>
          <p:cNvPr id="15" name="Rectangle 14">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2968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44770-1700-C281-7D33-FBBFC9F3916B}"/>
              </a:ext>
            </a:extLst>
          </p:cNvPr>
          <p:cNvSpPr>
            <a:spLocks noGrp="1"/>
          </p:cNvSpPr>
          <p:nvPr>
            <p:ph type="title"/>
          </p:nvPr>
        </p:nvSpPr>
        <p:spPr>
          <a:xfrm>
            <a:off x="8753015" y="640079"/>
            <a:ext cx="2903366" cy="2551751"/>
          </a:xfrm>
        </p:spPr>
        <p:txBody>
          <a:bodyPr/>
          <a:lstStyle/>
          <a:p>
            <a:r>
              <a:rPr lang="en-US" dirty="0"/>
              <a:t>Trait 1:</a:t>
            </a:r>
            <a:br>
              <a:rPr lang="en-US" dirty="0"/>
            </a:br>
            <a:r>
              <a:rPr lang="en-US" dirty="0"/>
              <a:t>Field Goal Percentage</a:t>
            </a:r>
          </a:p>
        </p:txBody>
      </p:sp>
      <p:pic>
        <p:nvPicPr>
          <p:cNvPr id="6" name="Content Placeholder 5">
            <a:extLst>
              <a:ext uri="{FF2B5EF4-FFF2-40B4-BE49-F238E27FC236}">
                <a16:creationId xmlns:a16="http://schemas.microsoft.com/office/drawing/2014/main" id="{D0D73239-5D03-88B6-EFA1-3FDCCB164CC1}"/>
              </a:ext>
            </a:extLst>
          </p:cNvPr>
          <p:cNvPicPr>
            <a:picLocks noGrp="1" noChangeAspect="1"/>
          </p:cNvPicPr>
          <p:nvPr>
            <p:ph idx="1"/>
          </p:nvPr>
        </p:nvPicPr>
        <p:blipFill>
          <a:blip r:embed="rId2"/>
          <a:stretch>
            <a:fillRect/>
          </a:stretch>
        </p:blipFill>
        <p:spPr>
          <a:xfrm>
            <a:off x="660666" y="639763"/>
            <a:ext cx="6925730" cy="5456237"/>
          </a:xfrm>
        </p:spPr>
      </p:pic>
      <p:sp>
        <p:nvSpPr>
          <p:cNvPr id="4" name="Text Placeholder 3">
            <a:extLst>
              <a:ext uri="{FF2B5EF4-FFF2-40B4-BE49-F238E27FC236}">
                <a16:creationId xmlns:a16="http://schemas.microsoft.com/office/drawing/2014/main" id="{97274767-BA6F-2802-B951-E6C778893575}"/>
              </a:ext>
            </a:extLst>
          </p:cNvPr>
          <p:cNvSpPr>
            <a:spLocks noGrp="1"/>
          </p:cNvSpPr>
          <p:nvPr>
            <p:ph type="body" sz="half" idx="2"/>
          </p:nvPr>
        </p:nvSpPr>
        <p:spPr/>
        <p:txBody>
          <a:bodyPr>
            <a:normAutofit/>
          </a:bodyPr>
          <a:lstStyle/>
          <a:p>
            <a:r>
              <a:rPr lang="en-US"/>
              <a:t>Allstar data is less heavily left skewed than other players.</a:t>
            </a:r>
          </a:p>
          <a:p>
            <a:endParaRPr lang="en-US"/>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21151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344770-1700-C281-7D33-FBBFC9F3916B}"/>
              </a:ext>
            </a:extLst>
          </p:cNvPr>
          <p:cNvSpPr>
            <a:spLocks noGrp="1"/>
          </p:cNvSpPr>
          <p:nvPr>
            <p:ph type="title"/>
          </p:nvPr>
        </p:nvSpPr>
        <p:spPr>
          <a:xfrm>
            <a:off x="642918" y="1072110"/>
            <a:ext cx="3611029" cy="1862345"/>
          </a:xfrm>
        </p:spPr>
        <p:txBody>
          <a:bodyPr vert="horz" lIns="109728" tIns="109728" rIns="109728" bIns="91440" rtlCol="0" anchor="ctr">
            <a:normAutofit/>
          </a:bodyPr>
          <a:lstStyle/>
          <a:p>
            <a:pPr>
              <a:lnSpc>
                <a:spcPct val="140000"/>
              </a:lnSpc>
            </a:pPr>
            <a:r>
              <a:rPr lang="en-US" sz="2800"/>
              <a:t>Trait 2:</a:t>
            </a:r>
            <a:br>
              <a:rPr lang="en-US" sz="2800"/>
            </a:br>
            <a:r>
              <a:rPr lang="en-US" sz="2800"/>
              <a:t>Steals per Game</a:t>
            </a:r>
          </a:p>
        </p:txBody>
      </p:sp>
      <p:sp>
        <p:nvSpPr>
          <p:cNvPr id="19" name="Rectangle 18">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97274767-BA6F-2802-B951-E6C778893575}"/>
              </a:ext>
            </a:extLst>
          </p:cNvPr>
          <p:cNvSpPr>
            <a:spLocks noGrp="1"/>
          </p:cNvSpPr>
          <p:nvPr>
            <p:ph type="body" sz="half" idx="2"/>
          </p:nvPr>
        </p:nvSpPr>
        <p:spPr>
          <a:xfrm>
            <a:off x="637874" y="2934455"/>
            <a:ext cx="3616073" cy="2840139"/>
          </a:xfrm>
        </p:spPr>
        <p:txBody>
          <a:bodyPr vert="horz" lIns="109728" tIns="109728" rIns="109728" bIns="91440" rtlCol="0" anchor="t">
            <a:normAutofit/>
          </a:bodyPr>
          <a:lstStyle/>
          <a:p>
            <a:pPr>
              <a:spcBef>
                <a:spcPts val="930"/>
              </a:spcBef>
            </a:pPr>
            <a:r>
              <a:rPr lang="en-US" dirty="0"/>
              <a:t>Once again, </a:t>
            </a:r>
            <a:r>
              <a:rPr lang="en-US"/>
              <a:t>allstar</a:t>
            </a:r>
            <a:r>
              <a:rPr lang="en-US" dirty="0"/>
              <a:t> data is less heavily left skewed than other players.</a:t>
            </a:r>
            <a:endParaRPr lang="en-US"/>
          </a:p>
          <a:p>
            <a:pPr>
              <a:spcBef>
                <a:spcPts val="930"/>
              </a:spcBef>
            </a:pPr>
            <a:r>
              <a:rPr lang="en-US" dirty="0"/>
              <a:t>Allstar data is pseudo-normal.</a:t>
            </a:r>
            <a:endParaRPr lang="en-US"/>
          </a:p>
          <a:p>
            <a:pPr indent="-285750">
              <a:spcBef>
                <a:spcPts val="930"/>
              </a:spcBef>
              <a:buFont typeface="Corbel" panose="020B0503020204020204" pitchFamily="34" charset="0"/>
              <a:buChar char="•"/>
            </a:pPr>
            <a:endParaRPr lang="en-US"/>
          </a:p>
        </p:txBody>
      </p:sp>
      <p:pic>
        <p:nvPicPr>
          <p:cNvPr id="6" name="Content Placeholder 5">
            <a:extLst>
              <a:ext uri="{FF2B5EF4-FFF2-40B4-BE49-F238E27FC236}">
                <a16:creationId xmlns:a16="http://schemas.microsoft.com/office/drawing/2014/main" id="{D0D73239-5D03-88B6-EFA1-3FDCCB164CC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453" r="-1" b="-1"/>
          <a:stretch/>
        </p:blipFill>
        <p:spPr>
          <a:xfrm>
            <a:off x="4695713" y="713436"/>
            <a:ext cx="7500472" cy="5431128"/>
          </a:xfrm>
          <a:prstGeom prst="rect">
            <a:avLst/>
          </a:prstGeom>
        </p:spPr>
      </p:pic>
      <p:sp>
        <p:nvSpPr>
          <p:cNvPr id="21" name="Rectangle 20">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4402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44770-1700-C281-7D33-FBBFC9F3916B}"/>
              </a:ext>
            </a:extLst>
          </p:cNvPr>
          <p:cNvSpPr>
            <a:spLocks noGrp="1"/>
          </p:cNvSpPr>
          <p:nvPr>
            <p:ph type="title"/>
          </p:nvPr>
        </p:nvSpPr>
        <p:spPr/>
        <p:txBody>
          <a:bodyPr>
            <a:normAutofit/>
          </a:bodyPr>
          <a:lstStyle/>
          <a:p>
            <a:r>
              <a:rPr lang="en-US" dirty="0"/>
              <a:t>Trait 3:</a:t>
            </a:r>
            <a:br>
              <a:rPr lang="en-US" dirty="0"/>
            </a:br>
            <a:r>
              <a:rPr lang="en-US" dirty="0"/>
              <a:t>Win Shares</a:t>
            </a:r>
          </a:p>
        </p:txBody>
      </p:sp>
      <p:pic>
        <p:nvPicPr>
          <p:cNvPr id="6" name="Content Placeholder 5">
            <a:extLst>
              <a:ext uri="{FF2B5EF4-FFF2-40B4-BE49-F238E27FC236}">
                <a16:creationId xmlns:a16="http://schemas.microsoft.com/office/drawing/2014/main" id="{D0D73239-5D03-88B6-EFA1-3FDCCB164CC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69669" y="772315"/>
            <a:ext cx="6507723" cy="5191132"/>
          </a:xfrm>
        </p:spPr>
      </p:pic>
      <p:sp>
        <p:nvSpPr>
          <p:cNvPr id="4" name="Text Placeholder 3">
            <a:extLst>
              <a:ext uri="{FF2B5EF4-FFF2-40B4-BE49-F238E27FC236}">
                <a16:creationId xmlns:a16="http://schemas.microsoft.com/office/drawing/2014/main" id="{97274767-BA6F-2802-B951-E6C778893575}"/>
              </a:ext>
            </a:extLst>
          </p:cNvPr>
          <p:cNvSpPr>
            <a:spLocks noGrp="1"/>
          </p:cNvSpPr>
          <p:nvPr>
            <p:ph type="body" sz="half" idx="2"/>
          </p:nvPr>
        </p:nvSpPr>
        <p:spPr/>
        <p:txBody>
          <a:bodyPr>
            <a:normAutofit lnSpcReduction="10000"/>
          </a:bodyPr>
          <a:lstStyle/>
          <a:p>
            <a:r>
              <a:rPr lang="en-US" b="0" dirty="0">
                <a:solidFill>
                  <a:srgbClr val="000000"/>
                </a:solidFill>
                <a:effectLst/>
                <a:latin typeface="Consolas" panose="020B0609020204030204" pitchFamily="49" charset="0"/>
              </a:rPr>
              <a:t>An estimate of the number of wins contributed by a player</a:t>
            </a:r>
          </a:p>
          <a:p>
            <a:r>
              <a:rPr lang="en-US" dirty="0"/>
              <a:t>Allstar is significantly right shifted</a:t>
            </a:r>
          </a:p>
        </p:txBody>
      </p:sp>
    </p:spTree>
    <p:extLst>
      <p:ext uri="{BB962C8B-B14F-4D97-AF65-F5344CB8AC3E}">
        <p14:creationId xmlns:p14="http://schemas.microsoft.com/office/powerpoint/2010/main" val="494056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141048-614F-E44C-0EA1-877C27E87EB9}"/>
              </a:ext>
            </a:extLst>
          </p:cNvPr>
          <p:cNvSpPr>
            <a:spLocks noGrp="1"/>
          </p:cNvSpPr>
          <p:nvPr>
            <p:ph type="title"/>
          </p:nvPr>
        </p:nvSpPr>
        <p:spPr>
          <a:xfrm>
            <a:off x="642918" y="1072110"/>
            <a:ext cx="3611029" cy="1862345"/>
          </a:xfrm>
        </p:spPr>
        <p:txBody>
          <a:bodyPr>
            <a:normAutofit/>
          </a:bodyPr>
          <a:lstStyle/>
          <a:p>
            <a:r>
              <a:rPr lang="en-US" sz="3300"/>
              <a:t>Classification</a:t>
            </a:r>
            <a:br>
              <a:rPr lang="en-US" sz="3300"/>
            </a:br>
            <a:r>
              <a:rPr lang="en-US" sz="3300"/>
              <a:t>Results</a:t>
            </a:r>
          </a:p>
        </p:txBody>
      </p:sp>
      <p:sp>
        <p:nvSpPr>
          <p:cNvPr id="13" name="Rectangle 12">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C05428E-8B1A-30C4-C919-1448FA968CA9}"/>
              </a:ext>
            </a:extLst>
          </p:cNvPr>
          <p:cNvSpPr>
            <a:spLocks noGrp="1"/>
          </p:cNvSpPr>
          <p:nvPr>
            <p:ph idx="1"/>
          </p:nvPr>
        </p:nvSpPr>
        <p:spPr>
          <a:xfrm>
            <a:off x="637874" y="2934455"/>
            <a:ext cx="3616073" cy="2840139"/>
          </a:xfrm>
        </p:spPr>
        <p:txBody>
          <a:bodyPr anchor="t">
            <a:normAutofit/>
          </a:bodyPr>
          <a:lstStyle/>
          <a:p>
            <a:endParaRPr lang="en-US"/>
          </a:p>
        </p:txBody>
      </p:sp>
      <p:pic>
        <p:nvPicPr>
          <p:cNvPr id="5" name="Picture 4" descr="Stock exchange numbers">
            <a:extLst>
              <a:ext uri="{FF2B5EF4-FFF2-40B4-BE49-F238E27FC236}">
                <a16:creationId xmlns:a16="http://schemas.microsoft.com/office/drawing/2014/main" id="{CB646074-515A-BE02-AF2B-6ABA198C243F}"/>
              </a:ext>
            </a:extLst>
          </p:cNvPr>
          <p:cNvPicPr>
            <a:picLocks noChangeAspect="1"/>
          </p:cNvPicPr>
          <p:nvPr/>
        </p:nvPicPr>
        <p:blipFill rotWithShape="1">
          <a:blip r:embed="rId2"/>
          <a:srcRect l="4649" r="3167" b="-1"/>
          <a:stretch/>
        </p:blipFill>
        <p:spPr>
          <a:xfrm>
            <a:off x="4695713" y="713436"/>
            <a:ext cx="7500472" cy="5431128"/>
          </a:xfrm>
          <a:prstGeom prst="rect">
            <a:avLst/>
          </a:prstGeom>
        </p:spPr>
      </p:pic>
      <p:sp>
        <p:nvSpPr>
          <p:cNvPr id="15" name="Rectangle 14">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1946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5" name="Rectangle 14">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362F176A-9349-4CD7-8042-59C0200C8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E9A171F-91A7-42F8-B25C-E38B244E7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95508"/>
            <a:ext cx="12188950"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A8FC44-33EF-5517-025D-3B90E0013423}"/>
              </a:ext>
            </a:extLst>
          </p:cNvPr>
          <p:cNvSpPr>
            <a:spLocks noGrp="1"/>
          </p:cNvSpPr>
          <p:nvPr>
            <p:ph type="title"/>
          </p:nvPr>
        </p:nvSpPr>
        <p:spPr>
          <a:xfrm>
            <a:off x="548640" y="1709530"/>
            <a:ext cx="3754671" cy="2528515"/>
          </a:xfrm>
        </p:spPr>
        <p:txBody>
          <a:bodyPr vert="horz" lIns="109728" tIns="109728" rIns="109728" bIns="91440" rtlCol="0" anchor="b">
            <a:normAutofit/>
          </a:bodyPr>
          <a:lstStyle/>
          <a:p>
            <a:pPr>
              <a:lnSpc>
                <a:spcPct val="115000"/>
              </a:lnSpc>
            </a:pPr>
            <a:r>
              <a:rPr lang="en-US" sz="3300" b="0" dirty="0">
                <a:solidFill>
                  <a:schemeClr val="tx2"/>
                </a:solidFill>
              </a:rPr>
              <a:t>Using Only Effective Field Goal Percentage</a:t>
            </a:r>
          </a:p>
        </p:txBody>
      </p:sp>
      <p:sp>
        <p:nvSpPr>
          <p:cNvPr id="25" name="Rectangle 24">
            <a:extLst>
              <a:ext uri="{FF2B5EF4-FFF2-40B4-BE49-F238E27FC236}">
                <a16:creationId xmlns:a16="http://schemas.microsoft.com/office/drawing/2014/main" id="{985AAE23-FCB6-4663-907C-0110B0FDC5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67615"/>
            <a:ext cx="4603482" cy="690385"/>
          </a:xfrm>
          <a:prstGeom prst="rect">
            <a:avLst/>
          </a:prstGeom>
          <a:solidFill>
            <a:schemeClr val="bg2">
              <a:lumMod val="9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7851D67-7085-40E2-B146-F91433A28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4" y="6123441"/>
            <a:ext cx="7534656" cy="7345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C969C2C-E7E3-4052-87D4-61E733EC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1360"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D820A2D-D7FB-9F71-F45F-FE84A287389E}"/>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4983417" y="2093670"/>
            <a:ext cx="3268344" cy="3039560"/>
          </a:xfrm>
          <a:prstGeom prst="rect">
            <a:avLst/>
          </a:prstGeom>
        </p:spPr>
      </p:pic>
      <p:sp>
        <p:nvSpPr>
          <p:cNvPr id="33" name="Rectangle 32">
            <a:extLst>
              <a:ext uri="{FF2B5EF4-FFF2-40B4-BE49-F238E27FC236}">
                <a16:creationId xmlns:a16="http://schemas.microsoft.com/office/drawing/2014/main" id="{56A898E0-0F1C-4CD6-BBAB-3A481A2F02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00792" y="1057665"/>
            <a:ext cx="64008" cy="50657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28A9CA2C-EC26-2865-A941-A5918FD47A28}"/>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8613831" y="2074679"/>
            <a:ext cx="3309556" cy="3053125"/>
          </a:xfrm>
          <a:prstGeom prst="rect">
            <a:avLst/>
          </a:prstGeom>
        </p:spPr>
      </p:pic>
    </p:spTree>
    <p:extLst>
      <p:ext uri="{BB962C8B-B14F-4D97-AF65-F5344CB8AC3E}">
        <p14:creationId xmlns:p14="http://schemas.microsoft.com/office/powerpoint/2010/main" val="477859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7" name="Rectangle 14">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16">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18">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20">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DB6A01-5DBF-9B41-0C21-184C75AD2F76}"/>
              </a:ext>
            </a:extLst>
          </p:cNvPr>
          <p:cNvSpPr>
            <a:spLocks noGrp="1"/>
          </p:cNvSpPr>
          <p:nvPr>
            <p:ph type="title"/>
          </p:nvPr>
        </p:nvSpPr>
        <p:spPr>
          <a:xfrm>
            <a:off x="642918" y="1072110"/>
            <a:ext cx="3611029" cy="4352744"/>
          </a:xfrm>
        </p:spPr>
        <p:txBody>
          <a:bodyPr vert="horz" lIns="109728" tIns="109728" rIns="109728" bIns="91440" rtlCol="0" anchor="ctr">
            <a:normAutofit/>
          </a:bodyPr>
          <a:lstStyle/>
          <a:p>
            <a:pPr>
              <a:lnSpc>
                <a:spcPct val="140000"/>
              </a:lnSpc>
            </a:pPr>
            <a:r>
              <a:rPr lang="en-US" sz="3200" dirty="0"/>
              <a:t>Using rebounds, assists, steals, blocks, and points </a:t>
            </a:r>
            <a:br>
              <a:rPr lang="en-US" sz="3200" dirty="0"/>
            </a:br>
            <a:r>
              <a:rPr lang="en-US" sz="3200" dirty="0"/>
              <a:t>per game</a:t>
            </a:r>
          </a:p>
        </p:txBody>
      </p:sp>
      <p:sp>
        <p:nvSpPr>
          <p:cNvPr id="41" name="Rectangle 22">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24">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6">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28">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30">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32">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screenshot of a computer&#10;&#10;Description automatically generated with low confidence">
            <a:extLst>
              <a:ext uri="{FF2B5EF4-FFF2-40B4-BE49-F238E27FC236}">
                <a16:creationId xmlns:a16="http://schemas.microsoft.com/office/drawing/2014/main" id="{E3F1FB67-B136-ED70-FD14-AF1FDC8DC97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778365" y="1787230"/>
            <a:ext cx="3105654" cy="2924819"/>
          </a:xfrm>
          <a:prstGeom prst="rect">
            <a:avLst/>
          </a:prstGeom>
        </p:spPr>
      </p:pic>
      <p:sp>
        <p:nvSpPr>
          <p:cNvPr id="47" name="Rectangle 34">
            <a:extLst>
              <a:ext uri="{FF2B5EF4-FFF2-40B4-BE49-F238E27FC236}">
                <a16:creationId xmlns:a16="http://schemas.microsoft.com/office/drawing/2014/main" id="{4CE50A25-23E4-44AC-A4E5-38C15E086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00792" y="773513"/>
            <a:ext cx="64008" cy="53858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5" descr="Table&#10;&#10;Description automatically generated">
            <a:extLst>
              <a:ext uri="{FF2B5EF4-FFF2-40B4-BE49-F238E27FC236}">
                <a16:creationId xmlns:a16="http://schemas.microsoft.com/office/drawing/2014/main" id="{F0780E52-DB3E-29E5-D50E-42591F502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9663" y="1784914"/>
            <a:ext cx="3417822" cy="2930781"/>
          </a:xfrm>
          <a:prstGeom prst="rect">
            <a:avLst/>
          </a:prstGeom>
        </p:spPr>
      </p:pic>
    </p:spTree>
    <p:extLst>
      <p:ext uri="{BB962C8B-B14F-4D97-AF65-F5344CB8AC3E}">
        <p14:creationId xmlns:p14="http://schemas.microsoft.com/office/powerpoint/2010/main" val="2491983405"/>
      </p:ext>
    </p:extLst>
  </p:cSld>
  <p:clrMapOvr>
    <a:masterClrMapping/>
  </p:clrMapOvr>
</p:sld>
</file>

<file path=ppt/theme/theme1.xml><?xml version="1.0" encoding="utf-8"?>
<a:theme xmlns:a="http://schemas.openxmlformats.org/drawingml/2006/main" name="ShojiVTI">
  <a:themeElements>
    <a:clrScheme name="AnalogousFromRegularSeedRightStep">
      <a:dk1>
        <a:srgbClr val="000000"/>
      </a:dk1>
      <a:lt1>
        <a:srgbClr val="FFFFFF"/>
      </a:lt1>
      <a:dk2>
        <a:srgbClr val="412524"/>
      </a:dk2>
      <a:lt2>
        <a:srgbClr val="E2E7E8"/>
      </a:lt2>
      <a:accent1>
        <a:srgbClr val="C35C4D"/>
      </a:accent1>
      <a:accent2>
        <a:srgbClr val="B17C3B"/>
      </a:accent2>
      <a:accent3>
        <a:srgbClr val="AAA743"/>
      </a:accent3>
      <a:accent4>
        <a:srgbClr val="84B13B"/>
      </a:accent4>
      <a:accent5>
        <a:srgbClr val="5EB647"/>
      </a:accent5>
      <a:accent6>
        <a:srgbClr val="3BB154"/>
      </a:accent6>
      <a:hlink>
        <a:srgbClr val="348F9D"/>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docProps/app.xml><?xml version="1.0" encoding="utf-8"?>
<Properties xmlns="http://schemas.openxmlformats.org/officeDocument/2006/extended-properties" xmlns:vt="http://schemas.openxmlformats.org/officeDocument/2006/docPropsVTypes">
  <TotalTime>38</TotalTime>
  <Words>250</Words>
  <Application>Microsoft Office PowerPoint</Application>
  <PresentationFormat>Widescreen</PresentationFormat>
  <Paragraphs>25</Paragraphs>
  <Slides>11</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Meiryo</vt:lpstr>
      <vt:lpstr>Arial</vt:lpstr>
      <vt:lpstr>Consolas</vt:lpstr>
      <vt:lpstr>Corbel</vt:lpstr>
      <vt:lpstr>ShojiVTI</vt:lpstr>
      <vt:lpstr>NBA All-Star by Smashmouth</vt:lpstr>
      <vt:lpstr>Introduction</vt:lpstr>
      <vt:lpstr>Exploratory Data  Analysis</vt:lpstr>
      <vt:lpstr>Trait 1: Field Goal Percentage</vt:lpstr>
      <vt:lpstr>Trait 2: Steals per Game</vt:lpstr>
      <vt:lpstr>Trait 3: Win Shares</vt:lpstr>
      <vt:lpstr>Classification Results</vt:lpstr>
      <vt:lpstr>Using Only Effective Field Goal Percentage</vt:lpstr>
      <vt:lpstr>Using rebounds, assists, steals, blocks, and points  per game</vt:lpstr>
      <vt:lpstr>Conclusion</vt:lpstr>
      <vt:lpstr>NBA All-Star by Smashmouth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NBA All-Star by Smashmouth</dc:title>
  <dc:creator>Parlan, William C</dc:creator>
  <cp:lastModifiedBy>Parlan, William C</cp:lastModifiedBy>
  <cp:revision>4</cp:revision>
  <dcterms:created xsi:type="dcterms:W3CDTF">2022-05-04T07:17:25Z</dcterms:created>
  <dcterms:modified xsi:type="dcterms:W3CDTF">2022-05-04T17:16:27Z</dcterms:modified>
</cp:coreProperties>
</file>

<file path=docProps/thumbnail.jpeg>
</file>